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2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3" r:id="rId9"/>
    <p:sldId id="262" r:id="rId10"/>
    <p:sldId id="264" r:id="rId11"/>
    <p:sldId id="266" r:id="rId12"/>
    <p:sldId id="268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288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7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AE3A8F-543A-4AE6-914C-50DF5AA8F7DE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40F71A5-90A3-4090-9DC1-5F23AE3E0022}">
      <dgm:prSet/>
      <dgm:spPr/>
      <dgm:t>
        <a:bodyPr/>
        <a:lstStyle/>
        <a:p>
          <a:r>
            <a:rPr lang="en-US"/>
            <a:t>Basic Golf Terms</a:t>
          </a:r>
        </a:p>
      </dgm:t>
    </dgm:pt>
    <dgm:pt modelId="{B4F79F78-09E9-4717-8F9D-C51E7E479611}" type="parTrans" cxnId="{3F691A31-3D6F-4A6A-B99F-031DE900A998}">
      <dgm:prSet/>
      <dgm:spPr/>
      <dgm:t>
        <a:bodyPr/>
        <a:lstStyle/>
        <a:p>
          <a:endParaRPr lang="en-US"/>
        </a:p>
      </dgm:t>
    </dgm:pt>
    <dgm:pt modelId="{CA7C747F-6FC9-401E-B742-ABD47E8E7DAF}" type="sibTrans" cxnId="{3F691A31-3D6F-4A6A-B99F-031DE900A998}">
      <dgm:prSet/>
      <dgm:spPr/>
      <dgm:t>
        <a:bodyPr/>
        <a:lstStyle/>
        <a:p>
          <a:endParaRPr lang="en-US"/>
        </a:p>
      </dgm:t>
    </dgm:pt>
    <dgm:pt modelId="{540A43C8-3A03-4402-9696-237A04D5FC2C}">
      <dgm:prSet/>
      <dgm:spPr/>
      <dgm:t>
        <a:bodyPr/>
        <a:lstStyle/>
        <a:p>
          <a:r>
            <a:rPr lang="en-US"/>
            <a:t>Project Pipeline</a:t>
          </a:r>
        </a:p>
      </dgm:t>
    </dgm:pt>
    <dgm:pt modelId="{388BA1EE-7B47-4EA2-B37A-8AC69027F1E4}" type="parTrans" cxnId="{93F76982-B121-48E4-BB84-1BAEB8E0BF87}">
      <dgm:prSet/>
      <dgm:spPr/>
      <dgm:t>
        <a:bodyPr/>
        <a:lstStyle/>
        <a:p>
          <a:endParaRPr lang="en-US"/>
        </a:p>
      </dgm:t>
    </dgm:pt>
    <dgm:pt modelId="{1B72D1CD-F317-49F2-AB69-19F5458CF7C0}" type="sibTrans" cxnId="{93F76982-B121-48E4-BB84-1BAEB8E0BF87}">
      <dgm:prSet/>
      <dgm:spPr/>
      <dgm:t>
        <a:bodyPr/>
        <a:lstStyle/>
        <a:p>
          <a:endParaRPr lang="en-US"/>
        </a:p>
      </dgm:t>
    </dgm:pt>
    <dgm:pt modelId="{B7CE5265-619E-459B-9141-8F15AB8F525D}">
      <dgm:prSet/>
      <dgm:spPr/>
      <dgm:t>
        <a:bodyPr/>
        <a:lstStyle/>
        <a:p>
          <a:r>
            <a:rPr lang="en-US"/>
            <a:t>About the PGA 2019-2020 Data</a:t>
          </a:r>
        </a:p>
      </dgm:t>
    </dgm:pt>
    <dgm:pt modelId="{B39A4752-4B9B-40F0-9365-172FECD5FFA5}" type="parTrans" cxnId="{6DEC8769-CC6A-47AA-971C-EDFEE0E861F7}">
      <dgm:prSet/>
      <dgm:spPr/>
      <dgm:t>
        <a:bodyPr/>
        <a:lstStyle/>
        <a:p>
          <a:endParaRPr lang="en-US"/>
        </a:p>
      </dgm:t>
    </dgm:pt>
    <dgm:pt modelId="{B2DCDAD4-5260-440A-85DA-10559C563811}" type="sibTrans" cxnId="{6DEC8769-CC6A-47AA-971C-EDFEE0E861F7}">
      <dgm:prSet/>
      <dgm:spPr/>
      <dgm:t>
        <a:bodyPr/>
        <a:lstStyle/>
        <a:p>
          <a:endParaRPr lang="en-US"/>
        </a:p>
      </dgm:t>
    </dgm:pt>
    <dgm:pt modelId="{01DF56DC-D5D3-488C-B99F-88B23184B5AC}">
      <dgm:prSet/>
      <dgm:spPr/>
      <dgm:t>
        <a:bodyPr/>
        <a:lstStyle/>
        <a:p>
          <a:r>
            <a:rPr lang="en-US"/>
            <a:t>Modelling</a:t>
          </a:r>
        </a:p>
      </dgm:t>
    </dgm:pt>
    <dgm:pt modelId="{8FB239C3-E17F-44DA-BB41-6FCC6CB11761}" type="parTrans" cxnId="{8A201EC6-D88D-4C29-989C-B156F3F92EAE}">
      <dgm:prSet/>
      <dgm:spPr/>
      <dgm:t>
        <a:bodyPr/>
        <a:lstStyle/>
        <a:p>
          <a:endParaRPr lang="en-US"/>
        </a:p>
      </dgm:t>
    </dgm:pt>
    <dgm:pt modelId="{7D49601E-FA57-4DE6-90C6-0041756A46F0}" type="sibTrans" cxnId="{8A201EC6-D88D-4C29-989C-B156F3F92EAE}">
      <dgm:prSet/>
      <dgm:spPr/>
      <dgm:t>
        <a:bodyPr/>
        <a:lstStyle/>
        <a:p>
          <a:endParaRPr lang="en-US"/>
        </a:p>
      </dgm:t>
    </dgm:pt>
    <dgm:pt modelId="{F435AC30-489F-4BB0-8D47-400E6852A42F}">
      <dgm:prSet/>
      <dgm:spPr/>
      <dgm:t>
        <a:bodyPr/>
        <a:lstStyle/>
        <a:p>
          <a:r>
            <a:rPr lang="en-US"/>
            <a:t>Improvements</a:t>
          </a:r>
        </a:p>
      </dgm:t>
    </dgm:pt>
    <dgm:pt modelId="{25265773-69FB-40BE-9A6F-0FCEC374BBB0}" type="parTrans" cxnId="{693BAE8E-DFDF-447B-9473-B2E808D58B86}">
      <dgm:prSet/>
      <dgm:spPr/>
      <dgm:t>
        <a:bodyPr/>
        <a:lstStyle/>
        <a:p>
          <a:endParaRPr lang="en-US"/>
        </a:p>
      </dgm:t>
    </dgm:pt>
    <dgm:pt modelId="{A2559580-1D26-4F39-B76B-2827194375E6}" type="sibTrans" cxnId="{693BAE8E-DFDF-447B-9473-B2E808D58B86}">
      <dgm:prSet/>
      <dgm:spPr/>
      <dgm:t>
        <a:bodyPr/>
        <a:lstStyle/>
        <a:p>
          <a:endParaRPr lang="en-US"/>
        </a:p>
      </dgm:t>
    </dgm:pt>
    <dgm:pt modelId="{7E7B61BF-A7A5-A14D-9283-8F20E8A6E8D3}" type="pres">
      <dgm:prSet presAssocID="{48AE3A8F-543A-4AE6-914C-50DF5AA8F7DE}" presName="outerComposite" presStyleCnt="0">
        <dgm:presLayoutVars>
          <dgm:chMax val="5"/>
          <dgm:dir/>
          <dgm:resizeHandles val="exact"/>
        </dgm:presLayoutVars>
      </dgm:prSet>
      <dgm:spPr/>
    </dgm:pt>
    <dgm:pt modelId="{09825582-DE4B-2345-BCC8-88D99D1E2273}" type="pres">
      <dgm:prSet presAssocID="{48AE3A8F-543A-4AE6-914C-50DF5AA8F7DE}" presName="dummyMaxCanvas" presStyleCnt="0">
        <dgm:presLayoutVars/>
      </dgm:prSet>
      <dgm:spPr/>
    </dgm:pt>
    <dgm:pt modelId="{73795276-ED43-9B4C-AEF4-6688E153857F}" type="pres">
      <dgm:prSet presAssocID="{48AE3A8F-543A-4AE6-914C-50DF5AA8F7DE}" presName="FiveNodes_1" presStyleLbl="node1" presStyleIdx="0" presStyleCnt="5">
        <dgm:presLayoutVars>
          <dgm:bulletEnabled val="1"/>
        </dgm:presLayoutVars>
      </dgm:prSet>
      <dgm:spPr/>
    </dgm:pt>
    <dgm:pt modelId="{FFB37039-01A0-1C41-BAC1-583B5F244E34}" type="pres">
      <dgm:prSet presAssocID="{48AE3A8F-543A-4AE6-914C-50DF5AA8F7DE}" presName="FiveNodes_2" presStyleLbl="node1" presStyleIdx="1" presStyleCnt="5">
        <dgm:presLayoutVars>
          <dgm:bulletEnabled val="1"/>
        </dgm:presLayoutVars>
      </dgm:prSet>
      <dgm:spPr/>
    </dgm:pt>
    <dgm:pt modelId="{5C346375-7346-554D-B888-0257A181D0FA}" type="pres">
      <dgm:prSet presAssocID="{48AE3A8F-543A-4AE6-914C-50DF5AA8F7DE}" presName="FiveNodes_3" presStyleLbl="node1" presStyleIdx="2" presStyleCnt="5">
        <dgm:presLayoutVars>
          <dgm:bulletEnabled val="1"/>
        </dgm:presLayoutVars>
      </dgm:prSet>
      <dgm:spPr/>
    </dgm:pt>
    <dgm:pt modelId="{00499B3D-970C-3949-8631-AB0272583A03}" type="pres">
      <dgm:prSet presAssocID="{48AE3A8F-543A-4AE6-914C-50DF5AA8F7DE}" presName="FiveNodes_4" presStyleLbl="node1" presStyleIdx="3" presStyleCnt="5">
        <dgm:presLayoutVars>
          <dgm:bulletEnabled val="1"/>
        </dgm:presLayoutVars>
      </dgm:prSet>
      <dgm:spPr/>
    </dgm:pt>
    <dgm:pt modelId="{B7EE365D-F47E-2249-B040-174D7F446223}" type="pres">
      <dgm:prSet presAssocID="{48AE3A8F-543A-4AE6-914C-50DF5AA8F7DE}" presName="FiveNodes_5" presStyleLbl="node1" presStyleIdx="4" presStyleCnt="5">
        <dgm:presLayoutVars>
          <dgm:bulletEnabled val="1"/>
        </dgm:presLayoutVars>
      </dgm:prSet>
      <dgm:spPr/>
    </dgm:pt>
    <dgm:pt modelId="{0C989634-65C2-C846-81D3-FDE4D22AA44B}" type="pres">
      <dgm:prSet presAssocID="{48AE3A8F-543A-4AE6-914C-50DF5AA8F7DE}" presName="FiveConn_1-2" presStyleLbl="fgAccFollowNode1" presStyleIdx="0" presStyleCnt="4">
        <dgm:presLayoutVars>
          <dgm:bulletEnabled val="1"/>
        </dgm:presLayoutVars>
      </dgm:prSet>
      <dgm:spPr/>
    </dgm:pt>
    <dgm:pt modelId="{2FAF9D92-9C36-9442-80B9-9B17C15B2746}" type="pres">
      <dgm:prSet presAssocID="{48AE3A8F-543A-4AE6-914C-50DF5AA8F7DE}" presName="FiveConn_2-3" presStyleLbl="fgAccFollowNode1" presStyleIdx="1" presStyleCnt="4">
        <dgm:presLayoutVars>
          <dgm:bulletEnabled val="1"/>
        </dgm:presLayoutVars>
      </dgm:prSet>
      <dgm:spPr/>
    </dgm:pt>
    <dgm:pt modelId="{3529A5FD-9BB2-CB44-8AC5-B13747760DA3}" type="pres">
      <dgm:prSet presAssocID="{48AE3A8F-543A-4AE6-914C-50DF5AA8F7DE}" presName="FiveConn_3-4" presStyleLbl="fgAccFollowNode1" presStyleIdx="2" presStyleCnt="4">
        <dgm:presLayoutVars>
          <dgm:bulletEnabled val="1"/>
        </dgm:presLayoutVars>
      </dgm:prSet>
      <dgm:spPr/>
    </dgm:pt>
    <dgm:pt modelId="{474A60A4-E7C7-EB46-921C-A7F393D7585A}" type="pres">
      <dgm:prSet presAssocID="{48AE3A8F-543A-4AE6-914C-50DF5AA8F7DE}" presName="FiveConn_4-5" presStyleLbl="fgAccFollowNode1" presStyleIdx="3" presStyleCnt="4">
        <dgm:presLayoutVars>
          <dgm:bulletEnabled val="1"/>
        </dgm:presLayoutVars>
      </dgm:prSet>
      <dgm:spPr/>
    </dgm:pt>
    <dgm:pt modelId="{4C34593C-B6C7-F84B-AE54-78DFFA97AE36}" type="pres">
      <dgm:prSet presAssocID="{48AE3A8F-543A-4AE6-914C-50DF5AA8F7DE}" presName="FiveNodes_1_text" presStyleLbl="node1" presStyleIdx="4" presStyleCnt="5">
        <dgm:presLayoutVars>
          <dgm:bulletEnabled val="1"/>
        </dgm:presLayoutVars>
      </dgm:prSet>
      <dgm:spPr/>
    </dgm:pt>
    <dgm:pt modelId="{EA6580C1-CD62-3C41-AB88-FE3B2E65490B}" type="pres">
      <dgm:prSet presAssocID="{48AE3A8F-543A-4AE6-914C-50DF5AA8F7DE}" presName="FiveNodes_2_text" presStyleLbl="node1" presStyleIdx="4" presStyleCnt="5">
        <dgm:presLayoutVars>
          <dgm:bulletEnabled val="1"/>
        </dgm:presLayoutVars>
      </dgm:prSet>
      <dgm:spPr/>
    </dgm:pt>
    <dgm:pt modelId="{D9E76430-8CD7-1A4E-9401-4213E7245657}" type="pres">
      <dgm:prSet presAssocID="{48AE3A8F-543A-4AE6-914C-50DF5AA8F7DE}" presName="FiveNodes_3_text" presStyleLbl="node1" presStyleIdx="4" presStyleCnt="5">
        <dgm:presLayoutVars>
          <dgm:bulletEnabled val="1"/>
        </dgm:presLayoutVars>
      </dgm:prSet>
      <dgm:spPr/>
    </dgm:pt>
    <dgm:pt modelId="{19CAA32A-C8D0-6940-8F17-20847C43EE0A}" type="pres">
      <dgm:prSet presAssocID="{48AE3A8F-543A-4AE6-914C-50DF5AA8F7DE}" presName="FiveNodes_4_text" presStyleLbl="node1" presStyleIdx="4" presStyleCnt="5">
        <dgm:presLayoutVars>
          <dgm:bulletEnabled val="1"/>
        </dgm:presLayoutVars>
      </dgm:prSet>
      <dgm:spPr/>
    </dgm:pt>
    <dgm:pt modelId="{171797C0-69F1-2E41-AB08-D2E7292E8EE3}" type="pres">
      <dgm:prSet presAssocID="{48AE3A8F-543A-4AE6-914C-50DF5AA8F7DE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69150914-FA15-C849-BAAE-7CFBDFB95FEC}" type="presOf" srcId="{B7CE5265-619E-459B-9141-8F15AB8F525D}" destId="{5C346375-7346-554D-B888-0257A181D0FA}" srcOrd="0" destOrd="0" presId="urn:microsoft.com/office/officeart/2005/8/layout/vProcess5"/>
    <dgm:cxn modelId="{8426F330-A078-8D4B-93A2-147A4CC6054B}" type="presOf" srcId="{F435AC30-489F-4BB0-8D47-400E6852A42F}" destId="{B7EE365D-F47E-2249-B040-174D7F446223}" srcOrd="0" destOrd="0" presId="urn:microsoft.com/office/officeart/2005/8/layout/vProcess5"/>
    <dgm:cxn modelId="{3F691A31-3D6F-4A6A-B99F-031DE900A998}" srcId="{48AE3A8F-543A-4AE6-914C-50DF5AA8F7DE}" destId="{A40F71A5-90A3-4090-9DC1-5F23AE3E0022}" srcOrd="0" destOrd="0" parTransId="{B4F79F78-09E9-4717-8F9D-C51E7E479611}" sibTransId="{CA7C747F-6FC9-401E-B742-ABD47E8E7DAF}"/>
    <dgm:cxn modelId="{2B1D3D31-0FA5-E043-84D6-BECD83D25E75}" type="presOf" srcId="{CA7C747F-6FC9-401E-B742-ABD47E8E7DAF}" destId="{0C989634-65C2-C846-81D3-FDE4D22AA44B}" srcOrd="0" destOrd="0" presId="urn:microsoft.com/office/officeart/2005/8/layout/vProcess5"/>
    <dgm:cxn modelId="{1D5C6645-8034-B549-8B79-C3457F77CE9D}" type="presOf" srcId="{01DF56DC-D5D3-488C-B99F-88B23184B5AC}" destId="{19CAA32A-C8D0-6940-8F17-20847C43EE0A}" srcOrd="1" destOrd="0" presId="urn:microsoft.com/office/officeart/2005/8/layout/vProcess5"/>
    <dgm:cxn modelId="{4BE2875C-A3CD-104B-A898-91F2864BB45D}" type="presOf" srcId="{540A43C8-3A03-4402-9696-237A04D5FC2C}" destId="{EA6580C1-CD62-3C41-AB88-FE3B2E65490B}" srcOrd="1" destOrd="0" presId="urn:microsoft.com/office/officeart/2005/8/layout/vProcess5"/>
    <dgm:cxn modelId="{6DEC8769-CC6A-47AA-971C-EDFEE0E861F7}" srcId="{48AE3A8F-543A-4AE6-914C-50DF5AA8F7DE}" destId="{B7CE5265-619E-459B-9141-8F15AB8F525D}" srcOrd="2" destOrd="0" parTransId="{B39A4752-4B9B-40F0-9365-172FECD5FFA5}" sibTransId="{B2DCDAD4-5260-440A-85DA-10559C563811}"/>
    <dgm:cxn modelId="{FA8B976D-7C61-C046-BE26-516C440D6179}" type="presOf" srcId="{7D49601E-FA57-4DE6-90C6-0041756A46F0}" destId="{474A60A4-E7C7-EB46-921C-A7F393D7585A}" srcOrd="0" destOrd="0" presId="urn:microsoft.com/office/officeart/2005/8/layout/vProcess5"/>
    <dgm:cxn modelId="{06FB0475-A046-3942-A1F0-9649507EE62C}" type="presOf" srcId="{B7CE5265-619E-459B-9141-8F15AB8F525D}" destId="{D9E76430-8CD7-1A4E-9401-4213E7245657}" srcOrd="1" destOrd="0" presId="urn:microsoft.com/office/officeart/2005/8/layout/vProcess5"/>
    <dgm:cxn modelId="{5EC6FD7F-F67A-E242-BB4A-8B23DBDEBBD4}" type="presOf" srcId="{A40F71A5-90A3-4090-9DC1-5F23AE3E0022}" destId="{4C34593C-B6C7-F84B-AE54-78DFFA97AE36}" srcOrd="1" destOrd="0" presId="urn:microsoft.com/office/officeart/2005/8/layout/vProcess5"/>
    <dgm:cxn modelId="{93F76982-B121-48E4-BB84-1BAEB8E0BF87}" srcId="{48AE3A8F-543A-4AE6-914C-50DF5AA8F7DE}" destId="{540A43C8-3A03-4402-9696-237A04D5FC2C}" srcOrd="1" destOrd="0" parTransId="{388BA1EE-7B47-4EA2-B37A-8AC69027F1E4}" sibTransId="{1B72D1CD-F317-49F2-AB69-19F5458CF7C0}"/>
    <dgm:cxn modelId="{693BAE8E-DFDF-447B-9473-B2E808D58B86}" srcId="{48AE3A8F-543A-4AE6-914C-50DF5AA8F7DE}" destId="{F435AC30-489F-4BB0-8D47-400E6852A42F}" srcOrd="4" destOrd="0" parTransId="{25265773-69FB-40BE-9A6F-0FCEC374BBB0}" sibTransId="{A2559580-1D26-4F39-B76B-2827194375E6}"/>
    <dgm:cxn modelId="{A07C4D99-FCEE-4D40-9EFB-521947E9353C}" type="presOf" srcId="{B2DCDAD4-5260-440A-85DA-10559C563811}" destId="{3529A5FD-9BB2-CB44-8AC5-B13747760DA3}" srcOrd="0" destOrd="0" presId="urn:microsoft.com/office/officeart/2005/8/layout/vProcess5"/>
    <dgm:cxn modelId="{4D04D7BD-33A0-FB42-B8FE-FE4892B14A22}" type="presOf" srcId="{540A43C8-3A03-4402-9696-237A04D5FC2C}" destId="{FFB37039-01A0-1C41-BAC1-583B5F244E34}" srcOrd="0" destOrd="0" presId="urn:microsoft.com/office/officeart/2005/8/layout/vProcess5"/>
    <dgm:cxn modelId="{8A201EC6-D88D-4C29-989C-B156F3F92EAE}" srcId="{48AE3A8F-543A-4AE6-914C-50DF5AA8F7DE}" destId="{01DF56DC-D5D3-488C-B99F-88B23184B5AC}" srcOrd="3" destOrd="0" parTransId="{8FB239C3-E17F-44DA-BB41-6FCC6CB11761}" sibTransId="{7D49601E-FA57-4DE6-90C6-0041756A46F0}"/>
    <dgm:cxn modelId="{472992CD-05E8-BB43-9590-73D34A22A616}" type="presOf" srcId="{F435AC30-489F-4BB0-8D47-400E6852A42F}" destId="{171797C0-69F1-2E41-AB08-D2E7292E8EE3}" srcOrd="1" destOrd="0" presId="urn:microsoft.com/office/officeart/2005/8/layout/vProcess5"/>
    <dgm:cxn modelId="{358D15D1-3BD0-F142-9A0D-CE9FF5EEBD58}" type="presOf" srcId="{A40F71A5-90A3-4090-9DC1-5F23AE3E0022}" destId="{73795276-ED43-9B4C-AEF4-6688E153857F}" srcOrd="0" destOrd="0" presId="urn:microsoft.com/office/officeart/2005/8/layout/vProcess5"/>
    <dgm:cxn modelId="{96D1E3DA-3FF6-294A-888F-AA412A5CBE3E}" type="presOf" srcId="{48AE3A8F-543A-4AE6-914C-50DF5AA8F7DE}" destId="{7E7B61BF-A7A5-A14D-9283-8F20E8A6E8D3}" srcOrd="0" destOrd="0" presId="urn:microsoft.com/office/officeart/2005/8/layout/vProcess5"/>
    <dgm:cxn modelId="{A3A64FDF-AED7-A549-92FC-1C9CF8581D6E}" type="presOf" srcId="{01DF56DC-D5D3-488C-B99F-88B23184B5AC}" destId="{00499B3D-970C-3949-8631-AB0272583A03}" srcOrd="0" destOrd="0" presId="urn:microsoft.com/office/officeart/2005/8/layout/vProcess5"/>
    <dgm:cxn modelId="{0D97A6FD-9AFF-DA4F-8C55-EE3172BE2540}" type="presOf" srcId="{1B72D1CD-F317-49F2-AB69-19F5458CF7C0}" destId="{2FAF9D92-9C36-9442-80B9-9B17C15B2746}" srcOrd="0" destOrd="0" presId="urn:microsoft.com/office/officeart/2005/8/layout/vProcess5"/>
    <dgm:cxn modelId="{4F19C9B0-AD95-EF4F-BFE4-934C68F64A60}" type="presParOf" srcId="{7E7B61BF-A7A5-A14D-9283-8F20E8A6E8D3}" destId="{09825582-DE4B-2345-BCC8-88D99D1E2273}" srcOrd="0" destOrd="0" presId="urn:microsoft.com/office/officeart/2005/8/layout/vProcess5"/>
    <dgm:cxn modelId="{E11815D8-B87D-9E4A-9844-B311F05B6E15}" type="presParOf" srcId="{7E7B61BF-A7A5-A14D-9283-8F20E8A6E8D3}" destId="{73795276-ED43-9B4C-AEF4-6688E153857F}" srcOrd="1" destOrd="0" presId="urn:microsoft.com/office/officeart/2005/8/layout/vProcess5"/>
    <dgm:cxn modelId="{5A0BE4B2-0F93-284C-90B7-3B3C02F9D2F7}" type="presParOf" srcId="{7E7B61BF-A7A5-A14D-9283-8F20E8A6E8D3}" destId="{FFB37039-01A0-1C41-BAC1-583B5F244E34}" srcOrd="2" destOrd="0" presId="urn:microsoft.com/office/officeart/2005/8/layout/vProcess5"/>
    <dgm:cxn modelId="{735DFFCF-9A84-304A-93A6-7B03B2C2C904}" type="presParOf" srcId="{7E7B61BF-A7A5-A14D-9283-8F20E8A6E8D3}" destId="{5C346375-7346-554D-B888-0257A181D0FA}" srcOrd="3" destOrd="0" presId="urn:microsoft.com/office/officeart/2005/8/layout/vProcess5"/>
    <dgm:cxn modelId="{4D475ADC-7AE0-5B46-83A5-F435DAD48970}" type="presParOf" srcId="{7E7B61BF-A7A5-A14D-9283-8F20E8A6E8D3}" destId="{00499B3D-970C-3949-8631-AB0272583A03}" srcOrd="4" destOrd="0" presId="urn:microsoft.com/office/officeart/2005/8/layout/vProcess5"/>
    <dgm:cxn modelId="{DCED95ED-4B4E-844C-8B38-ECFEC54C851D}" type="presParOf" srcId="{7E7B61BF-A7A5-A14D-9283-8F20E8A6E8D3}" destId="{B7EE365D-F47E-2249-B040-174D7F446223}" srcOrd="5" destOrd="0" presId="urn:microsoft.com/office/officeart/2005/8/layout/vProcess5"/>
    <dgm:cxn modelId="{E4E40610-F125-714C-A233-02FF1CE2EB72}" type="presParOf" srcId="{7E7B61BF-A7A5-A14D-9283-8F20E8A6E8D3}" destId="{0C989634-65C2-C846-81D3-FDE4D22AA44B}" srcOrd="6" destOrd="0" presId="urn:microsoft.com/office/officeart/2005/8/layout/vProcess5"/>
    <dgm:cxn modelId="{A211B9EC-0ACA-E84E-979B-8313F25369F4}" type="presParOf" srcId="{7E7B61BF-A7A5-A14D-9283-8F20E8A6E8D3}" destId="{2FAF9D92-9C36-9442-80B9-9B17C15B2746}" srcOrd="7" destOrd="0" presId="urn:microsoft.com/office/officeart/2005/8/layout/vProcess5"/>
    <dgm:cxn modelId="{E3AF4F10-98AA-A644-96CA-C4EBB55900BD}" type="presParOf" srcId="{7E7B61BF-A7A5-A14D-9283-8F20E8A6E8D3}" destId="{3529A5FD-9BB2-CB44-8AC5-B13747760DA3}" srcOrd="8" destOrd="0" presId="urn:microsoft.com/office/officeart/2005/8/layout/vProcess5"/>
    <dgm:cxn modelId="{9D126ACD-68FC-C84C-B25F-30D12316F7E3}" type="presParOf" srcId="{7E7B61BF-A7A5-A14D-9283-8F20E8A6E8D3}" destId="{474A60A4-E7C7-EB46-921C-A7F393D7585A}" srcOrd="9" destOrd="0" presId="urn:microsoft.com/office/officeart/2005/8/layout/vProcess5"/>
    <dgm:cxn modelId="{C59AAAA9-440E-8A46-957E-65BD6A5F3A4A}" type="presParOf" srcId="{7E7B61BF-A7A5-A14D-9283-8F20E8A6E8D3}" destId="{4C34593C-B6C7-F84B-AE54-78DFFA97AE36}" srcOrd="10" destOrd="0" presId="urn:microsoft.com/office/officeart/2005/8/layout/vProcess5"/>
    <dgm:cxn modelId="{F82B0307-51B7-B34C-99D8-389BD9F903BA}" type="presParOf" srcId="{7E7B61BF-A7A5-A14D-9283-8F20E8A6E8D3}" destId="{EA6580C1-CD62-3C41-AB88-FE3B2E65490B}" srcOrd="11" destOrd="0" presId="urn:microsoft.com/office/officeart/2005/8/layout/vProcess5"/>
    <dgm:cxn modelId="{7BA83C3C-4418-1F46-BD03-80A77F3F1557}" type="presParOf" srcId="{7E7B61BF-A7A5-A14D-9283-8F20E8A6E8D3}" destId="{D9E76430-8CD7-1A4E-9401-4213E7245657}" srcOrd="12" destOrd="0" presId="urn:microsoft.com/office/officeart/2005/8/layout/vProcess5"/>
    <dgm:cxn modelId="{351FD6D3-DC8F-9941-BD43-F4212A3DC885}" type="presParOf" srcId="{7E7B61BF-A7A5-A14D-9283-8F20E8A6E8D3}" destId="{19CAA32A-C8D0-6940-8F17-20847C43EE0A}" srcOrd="13" destOrd="0" presId="urn:microsoft.com/office/officeart/2005/8/layout/vProcess5"/>
    <dgm:cxn modelId="{37D3EB94-916E-BE4F-BA4E-6A44F0CE2C13}" type="presParOf" srcId="{7E7B61BF-A7A5-A14D-9283-8F20E8A6E8D3}" destId="{171797C0-69F1-2E41-AB08-D2E7292E8EE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795276-ED43-9B4C-AEF4-6688E153857F}">
      <dsp:nvSpPr>
        <dsp:cNvPr id="0" name=""/>
        <dsp:cNvSpPr/>
      </dsp:nvSpPr>
      <dsp:spPr>
        <a:xfrm>
          <a:off x="0" y="0"/>
          <a:ext cx="7627620" cy="60973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Basic Golf Terms</a:t>
          </a:r>
        </a:p>
      </dsp:txBody>
      <dsp:txXfrm>
        <a:off x="17859" y="17859"/>
        <a:ext cx="6898324" cy="574020"/>
      </dsp:txXfrm>
    </dsp:sp>
    <dsp:sp modelId="{FFB37039-01A0-1C41-BAC1-583B5F244E34}">
      <dsp:nvSpPr>
        <dsp:cNvPr id="0" name=""/>
        <dsp:cNvSpPr/>
      </dsp:nvSpPr>
      <dsp:spPr>
        <a:xfrm>
          <a:off x="569595" y="694424"/>
          <a:ext cx="7627620" cy="60973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Project Pipeline</a:t>
          </a:r>
        </a:p>
      </dsp:txBody>
      <dsp:txXfrm>
        <a:off x="587454" y="712283"/>
        <a:ext cx="6625976" cy="574020"/>
      </dsp:txXfrm>
    </dsp:sp>
    <dsp:sp modelId="{5C346375-7346-554D-B888-0257A181D0FA}">
      <dsp:nvSpPr>
        <dsp:cNvPr id="0" name=""/>
        <dsp:cNvSpPr/>
      </dsp:nvSpPr>
      <dsp:spPr>
        <a:xfrm>
          <a:off x="1139189" y="1388848"/>
          <a:ext cx="7627620" cy="60973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About the PGA 2019-2020 Data</a:t>
          </a:r>
        </a:p>
      </dsp:txBody>
      <dsp:txXfrm>
        <a:off x="1157048" y="1406707"/>
        <a:ext cx="6625976" cy="574020"/>
      </dsp:txXfrm>
    </dsp:sp>
    <dsp:sp modelId="{00499B3D-970C-3949-8631-AB0272583A03}">
      <dsp:nvSpPr>
        <dsp:cNvPr id="0" name=""/>
        <dsp:cNvSpPr/>
      </dsp:nvSpPr>
      <dsp:spPr>
        <a:xfrm>
          <a:off x="1708784" y="2083273"/>
          <a:ext cx="7627620" cy="60973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Modelling</a:t>
          </a:r>
        </a:p>
      </dsp:txBody>
      <dsp:txXfrm>
        <a:off x="1726643" y="2101132"/>
        <a:ext cx="6625976" cy="574020"/>
      </dsp:txXfrm>
    </dsp:sp>
    <dsp:sp modelId="{B7EE365D-F47E-2249-B040-174D7F446223}">
      <dsp:nvSpPr>
        <dsp:cNvPr id="0" name=""/>
        <dsp:cNvSpPr/>
      </dsp:nvSpPr>
      <dsp:spPr>
        <a:xfrm>
          <a:off x="2278379" y="2777697"/>
          <a:ext cx="7627620" cy="60973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Improvements</a:t>
          </a:r>
        </a:p>
      </dsp:txBody>
      <dsp:txXfrm>
        <a:off x="2296238" y="2795556"/>
        <a:ext cx="6625976" cy="574020"/>
      </dsp:txXfrm>
    </dsp:sp>
    <dsp:sp modelId="{0C989634-65C2-C846-81D3-FDE4D22AA44B}">
      <dsp:nvSpPr>
        <dsp:cNvPr id="0" name=""/>
        <dsp:cNvSpPr/>
      </dsp:nvSpPr>
      <dsp:spPr>
        <a:xfrm>
          <a:off x="7231289" y="445447"/>
          <a:ext cx="396330" cy="39633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7320463" y="445447"/>
        <a:ext cx="217982" cy="298238"/>
      </dsp:txXfrm>
    </dsp:sp>
    <dsp:sp modelId="{2FAF9D92-9C36-9442-80B9-9B17C15B2746}">
      <dsp:nvSpPr>
        <dsp:cNvPr id="0" name=""/>
        <dsp:cNvSpPr/>
      </dsp:nvSpPr>
      <dsp:spPr>
        <a:xfrm>
          <a:off x="7800884" y="1139872"/>
          <a:ext cx="396330" cy="39633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7890058" y="1139872"/>
        <a:ext cx="217982" cy="298238"/>
      </dsp:txXfrm>
    </dsp:sp>
    <dsp:sp modelId="{3529A5FD-9BB2-CB44-8AC5-B13747760DA3}">
      <dsp:nvSpPr>
        <dsp:cNvPr id="0" name=""/>
        <dsp:cNvSpPr/>
      </dsp:nvSpPr>
      <dsp:spPr>
        <a:xfrm>
          <a:off x="8370479" y="1824134"/>
          <a:ext cx="396330" cy="396330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8459653" y="1824134"/>
        <a:ext cx="217982" cy="298238"/>
      </dsp:txXfrm>
    </dsp:sp>
    <dsp:sp modelId="{474A60A4-E7C7-EB46-921C-A7F393D7585A}">
      <dsp:nvSpPr>
        <dsp:cNvPr id="0" name=""/>
        <dsp:cNvSpPr/>
      </dsp:nvSpPr>
      <dsp:spPr>
        <a:xfrm>
          <a:off x="8940074" y="2525333"/>
          <a:ext cx="396330" cy="39633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9029248" y="2525333"/>
        <a:ext cx="217982" cy="2982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75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50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823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526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229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54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99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4987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254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79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94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074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8/7/20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617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507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68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7602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82EDB8D0-98ED-4B86-9D5F-E61ADC70144D}" type="datetimeFigureOut">
              <a:rPr lang="en-US" smtClean="0"/>
              <a:t>8/7/20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79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22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  <p:sldLayoutId id="2147484030" r:id="rId7"/>
    <p:sldLayoutId id="2147484031" r:id="rId8"/>
    <p:sldLayoutId id="2147484032" r:id="rId9"/>
    <p:sldLayoutId id="2147484033" r:id="rId10"/>
    <p:sldLayoutId id="2147484034" r:id="rId11"/>
    <p:sldLayoutId id="2147484035" r:id="rId12"/>
    <p:sldLayoutId id="2147484036" r:id="rId13"/>
    <p:sldLayoutId id="2147484037" r:id="rId14"/>
    <p:sldLayoutId id="2147484038" r:id="rId15"/>
    <p:sldLayoutId id="2147484039" r:id="rId16"/>
    <p:sldLayoutId id="214748404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C5586E95-E249-4C85-8FB3-58A97404AE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141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2CB7B8-10BA-584A-9CC7-3D06BA0D83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7192" y="1032483"/>
            <a:ext cx="5037616" cy="298236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Golf Hit further and accurately?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06F37B-8B8F-6E44-A31D-8B1A12C6C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7192" y="4106918"/>
            <a:ext cx="5037616" cy="16557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Sang Don Lee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IOD Mini Project 1 </a:t>
            </a: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7</a:t>
            </a:r>
            <a:r>
              <a:rPr lang="en-US" b="1" baseline="300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th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of August 2020</a:t>
            </a:r>
          </a:p>
        </p:txBody>
      </p:sp>
    </p:spTree>
    <p:extLst>
      <p:ext uri="{BB962C8B-B14F-4D97-AF65-F5344CB8AC3E}">
        <p14:creationId xmlns:p14="http://schemas.microsoft.com/office/powerpoint/2010/main" val="465952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20C39-61BE-F744-A650-6304AEA7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AU" dirty="0"/>
              <a:t>Actual vs Prediction on Driving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A0F62-3E98-194F-A239-11D29C8E2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8695" y="1401981"/>
            <a:ext cx="3431586" cy="3148208"/>
          </a:xfrm>
        </p:spPr>
        <p:txBody>
          <a:bodyPr/>
          <a:lstStyle/>
          <a:p>
            <a:r>
              <a:rPr lang="en-AU" dirty="0"/>
              <a:t>Random 30 samples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F4DD64-EF8B-3049-8426-60E985B10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05" y="1401981"/>
            <a:ext cx="7505789" cy="506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14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42222-FC40-6645-B7E5-1D7B2FB90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905000"/>
          </a:xfrm>
        </p:spPr>
        <p:txBody>
          <a:bodyPr/>
          <a:lstStyle/>
          <a:p>
            <a:r>
              <a:rPr lang="en-AU" dirty="0"/>
              <a:t>Predicting distance and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06F87-755C-E24F-A2BC-B0DEBC3F7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9531" y="1710846"/>
            <a:ext cx="2672760" cy="3436307"/>
          </a:xfrm>
        </p:spPr>
        <p:txBody>
          <a:bodyPr/>
          <a:lstStyle/>
          <a:p>
            <a:r>
              <a:rPr lang="en-AU" dirty="0"/>
              <a:t>MAE: 4.78 </a:t>
            </a:r>
          </a:p>
          <a:p>
            <a:r>
              <a:rPr lang="en-AU" dirty="0"/>
              <a:t>MSE: 36.99 </a:t>
            </a:r>
          </a:p>
          <a:p>
            <a:r>
              <a:rPr lang="en-AU" dirty="0"/>
              <a:t>RMSE: 6.08 </a:t>
            </a:r>
          </a:p>
          <a:p>
            <a:r>
              <a:rPr lang="en-AU" dirty="0"/>
              <a:t>R2 score: 0.19</a:t>
            </a: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9ADC4-902F-0F4D-A517-99CF3E86F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867" y="1548842"/>
            <a:ext cx="8415521" cy="440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5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0E369-4B79-8549-AAB5-B6816BEF0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AU"/>
              <a:t>SUMMARY &amp; IMPROVEMENTs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DA59D-7B0D-774A-A8FB-02CD9517E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378900"/>
            <a:ext cx="10414483" cy="3124201"/>
          </a:xfrm>
        </p:spPr>
        <p:txBody>
          <a:bodyPr>
            <a:normAutofit/>
          </a:bodyPr>
          <a:lstStyle/>
          <a:p>
            <a:r>
              <a:rPr lang="en-AU" sz="2400" dirty="0"/>
              <a:t>We can conclude that hitting further driver reduces its accuracy</a:t>
            </a:r>
          </a:p>
          <a:p>
            <a:r>
              <a:rPr lang="en-AU" sz="2400" dirty="0"/>
              <a:t>however, the R2 score is not good enough</a:t>
            </a:r>
          </a:p>
          <a:p>
            <a:r>
              <a:rPr lang="en-AU" sz="2400" dirty="0"/>
              <a:t>Linear regression model with univariate does not provide good prediction</a:t>
            </a:r>
          </a:p>
          <a:p>
            <a:r>
              <a:rPr lang="en-AU" sz="2400" dirty="0"/>
              <a:t>We could consider multivariate linear model</a:t>
            </a:r>
          </a:p>
        </p:txBody>
      </p:sp>
    </p:spTree>
    <p:extLst>
      <p:ext uri="{BB962C8B-B14F-4D97-AF65-F5344CB8AC3E}">
        <p14:creationId xmlns:p14="http://schemas.microsoft.com/office/powerpoint/2010/main" val="1081701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550FEEC-97CD-0745-A59D-CF10A67202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089765"/>
            <a:ext cx="9905998" cy="47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/>
              <a:t>Feedback and Questions?</a:t>
            </a:r>
          </a:p>
        </p:txBody>
      </p:sp>
    </p:spTree>
    <p:extLst>
      <p:ext uri="{BB962C8B-B14F-4D97-AF65-F5344CB8AC3E}">
        <p14:creationId xmlns:p14="http://schemas.microsoft.com/office/powerpoint/2010/main" val="750347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38E26-5D94-6C43-B80A-2B60EA982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en-US" dirty="0"/>
              <a:t>Questions??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D6ACC3-CC65-3E41-9AB6-73925FCF38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9" r="16785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3F74A-D35B-AE43-8F77-C8A0B6C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r>
              <a:rPr lang="en-AU" dirty="0"/>
              <a:t>How far do PGA players drive the ball?</a:t>
            </a:r>
          </a:p>
          <a:p>
            <a:endParaRPr lang="en-AU" dirty="0"/>
          </a:p>
          <a:p>
            <a:r>
              <a:rPr lang="en-AU" dirty="0"/>
              <a:t>Is Average Driving Distance 300 yard?</a:t>
            </a:r>
          </a:p>
          <a:p>
            <a:endParaRPr lang="en-AU" dirty="0"/>
          </a:p>
          <a:p>
            <a:r>
              <a:rPr lang="en-AU" dirty="0"/>
              <a:t>Do hit longer with accuracy together? 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Prediction Driver Distance and Accuracy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61063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7ECFF-097E-AE44-A6B9-0758101E4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68582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726958AC-97BA-4D6A-A21E-EAE25F5F4D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3563895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6926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4A5AD-802D-724E-902B-B39B06FB5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808" y="1468582"/>
            <a:ext cx="4732896" cy="430936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AU" dirty="0"/>
              <a:t>Driver: the club that you can hit longest (hopefully!) </a:t>
            </a:r>
          </a:p>
          <a:p>
            <a:pPr>
              <a:lnSpc>
                <a:spcPct val="90000"/>
              </a:lnSpc>
            </a:pPr>
            <a:endParaRPr lang="en-AU" dirty="0"/>
          </a:p>
          <a:p>
            <a:pPr>
              <a:lnSpc>
                <a:spcPct val="90000"/>
              </a:lnSpc>
            </a:pPr>
            <a:r>
              <a:rPr lang="en-AU" dirty="0"/>
              <a:t>Driving Accuracy: </a:t>
            </a:r>
          </a:p>
          <a:p>
            <a:pPr lvl="1">
              <a:lnSpc>
                <a:spcPct val="90000"/>
              </a:lnSpc>
            </a:pPr>
            <a:r>
              <a:rPr lang="en-AU" sz="2000" dirty="0"/>
              <a:t>Hitting the fairways,</a:t>
            </a:r>
          </a:p>
          <a:p>
            <a:pPr lvl="1">
              <a:lnSpc>
                <a:spcPct val="90000"/>
              </a:lnSpc>
            </a:pPr>
            <a:r>
              <a:rPr lang="en-AU" sz="2000" dirty="0"/>
              <a:t>No roughs, hazards, bunkers, OBs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U" dirty="0"/>
              <a:t> </a:t>
            </a:r>
          </a:p>
          <a:p>
            <a:pPr fontAlgn="ctr">
              <a:lnSpc>
                <a:spcPct val="90000"/>
              </a:lnSpc>
            </a:pPr>
            <a:r>
              <a:rPr lang="en-AU" dirty="0"/>
              <a:t>Distance Distance Average </a:t>
            </a:r>
          </a:p>
          <a:p>
            <a:pPr lvl="1" fontAlgn="ctr">
              <a:lnSpc>
                <a:spcPct val="90000"/>
              </a:lnSpc>
            </a:pPr>
            <a:r>
              <a:rPr lang="en-AU" sz="2000" dirty="0"/>
              <a:t>based on driver hits, Par 4s, Par 5s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A5A987-845D-3B48-885F-5EFA22CEC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081" y="1335590"/>
            <a:ext cx="6916633" cy="454768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DF20671C-279E-8E4A-BCF1-CCDD428A3263}"/>
              </a:ext>
            </a:extLst>
          </p:cNvPr>
          <p:cNvSpPr/>
          <p:nvPr/>
        </p:nvSpPr>
        <p:spPr>
          <a:xfrm>
            <a:off x="9581742" y="3761665"/>
            <a:ext cx="728869" cy="742122"/>
          </a:xfrm>
          <a:prstGeom prst="ellipse">
            <a:avLst/>
          </a:prstGeom>
          <a:solidFill>
            <a:srgbClr val="C00000">
              <a:alpha val="5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500CB6F-6044-4642-9FE9-DA282EC4BF1B}"/>
              </a:ext>
            </a:extLst>
          </p:cNvPr>
          <p:cNvSpPr/>
          <p:nvPr/>
        </p:nvSpPr>
        <p:spPr>
          <a:xfrm>
            <a:off x="7824045" y="2653747"/>
            <a:ext cx="795352" cy="775253"/>
          </a:xfrm>
          <a:prstGeom prst="ellipse">
            <a:avLst/>
          </a:prstGeom>
          <a:solidFill>
            <a:srgbClr val="C00000">
              <a:alpha val="7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93F4EB-297D-0F42-85C7-A581F417582E}"/>
              </a:ext>
            </a:extLst>
          </p:cNvPr>
          <p:cNvSpPr/>
          <p:nvPr/>
        </p:nvSpPr>
        <p:spPr>
          <a:xfrm>
            <a:off x="7669715" y="3938616"/>
            <a:ext cx="543560" cy="516836"/>
          </a:xfrm>
          <a:prstGeom prst="ellipse">
            <a:avLst/>
          </a:prstGeom>
          <a:solidFill>
            <a:srgbClr val="C0000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4D8AB77-9DDB-BA4B-B33C-AC9581A44587}"/>
              </a:ext>
            </a:extLst>
          </p:cNvPr>
          <p:cNvSpPr/>
          <p:nvPr/>
        </p:nvSpPr>
        <p:spPr>
          <a:xfrm>
            <a:off x="10357524" y="2579499"/>
            <a:ext cx="543560" cy="516836"/>
          </a:xfrm>
          <a:prstGeom prst="ellipse">
            <a:avLst/>
          </a:prstGeom>
          <a:solidFill>
            <a:srgbClr val="C0000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00AEFEE-E724-8A49-8D4D-80C2D29FD1A8}"/>
              </a:ext>
            </a:extLst>
          </p:cNvPr>
          <p:cNvSpPr txBox="1">
            <a:spLocks/>
          </p:cNvSpPr>
          <p:nvPr/>
        </p:nvSpPr>
        <p:spPr>
          <a:xfrm>
            <a:off x="1141413" y="0"/>
            <a:ext cx="9905998" cy="1468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Basic Golf Terms</a:t>
            </a:r>
          </a:p>
        </p:txBody>
      </p:sp>
    </p:spTree>
    <p:extLst>
      <p:ext uri="{BB962C8B-B14F-4D97-AF65-F5344CB8AC3E}">
        <p14:creationId xmlns:p14="http://schemas.microsoft.com/office/powerpoint/2010/main" val="2962593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B9FE4-585C-1D47-9C44-1AE3EED6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46580"/>
            <a:ext cx="9905998" cy="1905000"/>
          </a:xfrm>
        </p:spPr>
        <p:txBody>
          <a:bodyPr/>
          <a:lstStyle/>
          <a:p>
            <a:r>
              <a:rPr lang="en-US" dirty="0"/>
              <a:t>Project Pipeline</a:t>
            </a:r>
            <a:br>
              <a:rPr lang="en-US" dirty="0"/>
            </a:b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54CDEF5-578F-E347-BC3A-6B278B815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38226"/>
            <a:ext cx="9905998" cy="3124201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F909800-CD03-6740-AD55-169CD1437594}"/>
              </a:ext>
            </a:extLst>
          </p:cNvPr>
          <p:cNvGrpSpPr/>
          <p:nvPr/>
        </p:nvGrpSpPr>
        <p:grpSpPr>
          <a:xfrm>
            <a:off x="797290" y="3366460"/>
            <a:ext cx="10594241" cy="921238"/>
            <a:chOff x="797290" y="3366460"/>
            <a:chExt cx="10594241" cy="921238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B68100AA-3FE6-CF46-A645-9DDED02A6084}"/>
                </a:ext>
              </a:extLst>
            </p:cNvPr>
            <p:cNvSpPr/>
            <p:nvPr/>
          </p:nvSpPr>
          <p:spPr>
            <a:xfrm>
              <a:off x="797290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Data Collection</a:t>
              </a: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D15EC51-E784-D44D-B873-323730CBEBBE}"/>
                </a:ext>
              </a:extLst>
            </p:cNvPr>
            <p:cNvSpPr/>
            <p:nvPr/>
          </p:nvSpPr>
          <p:spPr>
            <a:xfrm>
              <a:off x="2870077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Data Analysis</a:t>
              </a: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B3001CE-AEA8-2A48-917D-F90C73324BAA}"/>
                </a:ext>
              </a:extLst>
            </p:cNvPr>
            <p:cNvSpPr/>
            <p:nvPr/>
          </p:nvSpPr>
          <p:spPr>
            <a:xfrm>
              <a:off x="4942863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Feature Selection</a:t>
              </a: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8289483E-4BB7-5E46-A63B-75391731D5E6}"/>
                </a:ext>
              </a:extLst>
            </p:cNvPr>
            <p:cNvSpPr/>
            <p:nvPr/>
          </p:nvSpPr>
          <p:spPr>
            <a:xfrm>
              <a:off x="7015649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Model, Visualisation</a:t>
              </a: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F162D4F-5167-0947-AE39-F5667F0EFBBF}"/>
                </a:ext>
              </a:extLst>
            </p:cNvPr>
            <p:cNvSpPr/>
            <p:nvPr/>
          </p:nvSpPr>
          <p:spPr>
            <a:xfrm>
              <a:off x="9088436" y="3366460"/>
              <a:ext cx="2303095" cy="921238"/>
            </a:xfrm>
            <a:custGeom>
              <a:avLst/>
              <a:gdLst>
                <a:gd name="connsiteX0" fmla="*/ 0 w 2303095"/>
                <a:gd name="connsiteY0" fmla="*/ 0 h 921238"/>
                <a:gd name="connsiteX1" fmla="*/ 1842476 w 2303095"/>
                <a:gd name="connsiteY1" fmla="*/ 0 h 921238"/>
                <a:gd name="connsiteX2" fmla="*/ 2303095 w 2303095"/>
                <a:gd name="connsiteY2" fmla="*/ 460619 h 921238"/>
                <a:gd name="connsiteX3" fmla="*/ 1842476 w 2303095"/>
                <a:gd name="connsiteY3" fmla="*/ 921238 h 921238"/>
                <a:gd name="connsiteX4" fmla="*/ 0 w 2303095"/>
                <a:gd name="connsiteY4" fmla="*/ 921238 h 921238"/>
                <a:gd name="connsiteX5" fmla="*/ 460619 w 2303095"/>
                <a:gd name="connsiteY5" fmla="*/ 460619 h 921238"/>
                <a:gd name="connsiteX6" fmla="*/ 0 w 2303095"/>
                <a:gd name="connsiteY6" fmla="*/ 0 h 921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095" h="921238">
                  <a:moveTo>
                    <a:pt x="0" y="0"/>
                  </a:moveTo>
                  <a:lnTo>
                    <a:pt x="1842476" y="0"/>
                  </a:lnTo>
                  <a:lnTo>
                    <a:pt x="2303095" y="460619"/>
                  </a:lnTo>
                  <a:lnTo>
                    <a:pt x="1842476" y="921238"/>
                  </a:lnTo>
                  <a:lnTo>
                    <a:pt x="0" y="921238"/>
                  </a:lnTo>
                  <a:lnTo>
                    <a:pt x="460619" y="460619"/>
                  </a:lnTo>
                  <a:lnTo>
                    <a:pt x="0" y="0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28628" tIns="22670" rIns="483289" bIns="22670" numCol="1" spcCol="1270" anchor="ctr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700" kern="1200" dirty="0"/>
                <a:t>Prediction</a:t>
              </a:r>
            </a:p>
          </p:txBody>
        </p:sp>
      </p:grpSp>
      <p:sp>
        <p:nvSpPr>
          <p:cNvPr id="12" name="Curved Right Arrow 11">
            <a:extLst>
              <a:ext uri="{FF2B5EF4-FFF2-40B4-BE49-F238E27FC236}">
                <a16:creationId xmlns:a16="http://schemas.microsoft.com/office/drawing/2014/main" id="{4C293DC2-0F06-A542-B217-7C70B4C0C2DC}"/>
              </a:ext>
            </a:extLst>
          </p:cNvPr>
          <p:cNvSpPr/>
          <p:nvPr/>
        </p:nvSpPr>
        <p:spPr>
          <a:xfrm rot="5400000">
            <a:off x="4110262" y="1858962"/>
            <a:ext cx="1232214" cy="140949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13" name="Curved Right Arrow 12">
            <a:extLst>
              <a:ext uri="{FF2B5EF4-FFF2-40B4-BE49-F238E27FC236}">
                <a16:creationId xmlns:a16="http://schemas.microsoft.com/office/drawing/2014/main" id="{922A0766-04E9-B44D-A66B-98D5C1803EDC}"/>
              </a:ext>
            </a:extLst>
          </p:cNvPr>
          <p:cNvSpPr/>
          <p:nvPr/>
        </p:nvSpPr>
        <p:spPr>
          <a:xfrm rot="16200000">
            <a:off x="4223163" y="4328221"/>
            <a:ext cx="1232214" cy="140949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929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30EC6-981A-054A-B6B0-508D3211E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US" dirty="0"/>
              <a:t>About the PGA 2020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57FF7-394A-5547-89AF-DEE3737B6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ctr"/>
            <a:r>
              <a:rPr lang="en-AU" dirty="0"/>
              <a:t>Only 8 features initially, with 1.2 M rows</a:t>
            </a:r>
          </a:p>
          <a:p>
            <a:pPr fontAlgn="ctr"/>
            <a:r>
              <a:rPr lang="en-AU" dirty="0"/>
              <a:t>After ‘Pivot’ the rows to features, 837 features </a:t>
            </a:r>
          </a:p>
          <a:p>
            <a:pPr fontAlgn="ctr"/>
            <a:r>
              <a:rPr lang="en-AU" dirty="0"/>
              <a:t>Extracted 6 interested features</a:t>
            </a:r>
          </a:p>
          <a:p>
            <a:pPr fontAlgn="ctr"/>
            <a:r>
              <a:rPr lang="en-AU" dirty="0"/>
              <a:t>305 driving distance records are missing</a:t>
            </a:r>
          </a:p>
          <a:p>
            <a:pPr fontAlgn="ctr"/>
            <a:r>
              <a:rPr lang="en-AU" dirty="0"/>
              <a:t>The data  is no longer available from Kaggle as per PGA request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824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E8E9A0-684D-384B-AE79-AAAB72D71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001" y="2073349"/>
            <a:ext cx="6794108" cy="44550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AD175A-5786-EE47-B9CC-CEBF50EA8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AU" dirty="0"/>
              <a:t>NULL Hypothesis</a:t>
            </a:r>
            <a:br>
              <a:rPr lang="en-AU" dirty="0"/>
            </a:br>
            <a:r>
              <a:rPr lang="en-AU" dirty="0">
                <a:effectLst/>
              </a:rPr>
              <a:t>Is the Average driving distance 300 yards?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617ED-A5E3-CE4F-ACCF-5D5A78EC0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53432"/>
            <a:ext cx="9905998" cy="3124201"/>
          </a:xfrm>
        </p:spPr>
        <p:txBody>
          <a:bodyPr>
            <a:normAutofit/>
          </a:bodyPr>
          <a:lstStyle/>
          <a:p>
            <a:r>
              <a:rPr lang="en-AU" sz="3200" dirty="0"/>
              <a:t>H0 = Driving Average distance is 300 yards?</a:t>
            </a:r>
          </a:p>
          <a:p>
            <a:pPr lvl="1"/>
            <a:r>
              <a:rPr lang="en-AU" sz="3200" dirty="0"/>
              <a:t>P-Value = 0.005</a:t>
            </a:r>
          </a:p>
          <a:p>
            <a:pPr lvl="2"/>
            <a:r>
              <a:rPr lang="en-AU" sz="3200" dirty="0"/>
              <a:t>reject null hypothesis!!</a:t>
            </a:r>
          </a:p>
        </p:txBody>
      </p:sp>
    </p:spTree>
    <p:extLst>
      <p:ext uri="{BB962C8B-B14F-4D97-AF65-F5344CB8AC3E}">
        <p14:creationId xmlns:p14="http://schemas.microsoft.com/office/powerpoint/2010/main" val="308689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F0331-15F9-9748-B8A9-79F650A16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r>
              <a:rPr lang="en-US" dirty="0"/>
              <a:t>Correlation Heat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37A814-5BA7-6A4E-B04F-288E08507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462" y="1442383"/>
            <a:ext cx="58039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10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41CBF-0D23-C042-BFB7-7192AD32D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905000"/>
          </a:xfrm>
        </p:spPr>
        <p:txBody>
          <a:bodyPr/>
          <a:lstStyle/>
          <a:p>
            <a:r>
              <a:rPr lang="en-US" dirty="0"/>
              <a:t>Distance VS Accuracy From Actual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604907-1F8E-8945-A3C9-7C01EBB7C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464" y="1301798"/>
            <a:ext cx="7695756" cy="529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402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268</Words>
  <Application>Microsoft Macintosh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Mesh</vt:lpstr>
      <vt:lpstr>Golf Hit further and accurately? </vt:lpstr>
      <vt:lpstr>Questions??</vt:lpstr>
      <vt:lpstr>Agenda</vt:lpstr>
      <vt:lpstr>PowerPoint Presentation</vt:lpstr>
      <vt:lpstr>Project Pipeline </vt:lpstr>
      <vt:lpstr>About the PGA 2020 Data</vt:lpstr>
      <vt:lpstr>NULL Hypothesis Is the Average driving distance 300 yards?</vt:lpstr>
      <vt:lpstr>Correlation Heat Map</vt:lpstr>
      <vt:lpstr>Distance VS Accuracy From Actual Data</vt:lpstr>
      <vt:lpstr>Actual vs Prediction on Driving Accuracy</vt:lpstr>
      <vt:lpstr>Predicting distance and accuracy</vt:lpstr>
      <vt:lpstr>SUMMARY &amp; IMPROVEMENTs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Golf Hit further and accurately? </dc:title>
  <dc:creator>Don L</dc:creator>
  <cp:lastModifiedBy>Don L</cp:lastModifiedBy>
  <cp:revision>12</cp:revision>
  <dcterms:created xsi:type="dcterms:W3CDTF">2020-08-04T13:58:34Z</dcterms:created>
  <dcterms:modified xsi:type="dcterms:W3CDTF">2020-08-07T08:13:40Z</dcterms:modified>
</cp:coreProperties>
</file>

<file path=docProps/thumbnail.jpeg>
</file>